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72" r:id="rId1"/>
  </p:sldMasterIdLst>
  <p:sldIdLst>
    <p:sldId id="257" r:id="rId2"/>
    <p:sldId id="263" r:id="rId3"/>
    <p:sldId id="258" r:id="rId4"/>
    <p:sldId id="259" r:id="rId5"/>
    <p:sldId id="260" r:id="rId6"/>
    <p:sldId id="264" r:id="rId7"/>
    <p:sldId id="265" r:id="rId8"/>
    <p:sldId id="266" r:id="rId9"/>
    <p:sldId id="267" r:id="rId10"/>
    <p:sldId id="269" r:id="rId11"/>
    <p:sldId id="268" r:id="rId12"/>
    <p:sldId id="261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92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16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tmp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67282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33672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70646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1684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3879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74498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15595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71863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13060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4721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00929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BF1C1-93B9-48CC-8E3F-DAA0176B0F7C}" type="datetimeFigureOut">
              <a:rPr lang="he-IL" smtClean="0"/>
              <a:t>ט"ו/תמוז/תשפ"א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C71C8-11CF-438B-96AF-426619A2BB63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45850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6" Type="http://schemas.openxmlformats.org/officeDocument/2006/relationships/image" Target="../media/image8.jpeg"/><Relationship Id="rId5" Type="http://schemas.openxmlformats.org/officeDocument/2006/relationships/hyperlink" Target="https://media.geeksforgeeks.org/wp-content/cdn-uploads/Fig-11.jpg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תמונה 9">
            <a:extLst>
              <a:ext uri="{FF2B5EF4-FFF2-40B4-BE49-F238E27FC236}">
                <a16:creationId xmlns:a16="http://schemas.microsoft.com/office/drawing/2014/main" id="{76F84EE4-6CE3-4006-A32F-41E95BD8E8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2036"/>
          <a:stretch/>
        </p:blipFill>
        <p:spPr>
          <a:xfrm>
            <a:off x="2687769" y="2704578"/>
            <a:ext cx="7137270" cy="1816082"/>
          </a:xfrm>
          <a:prstGeom prst="rect">
            <a:avLst/>
          </a:prstGeom>
          <a:effectLst>
            <a:reflection stA="12000" dir="5400000" sy="-100000" algn="bl" rotWithShape="0"/>
          </a:effectLst>
        </p:spPr>
      </p:pic>
      <p:grpSp>
        <p:nvGrpSpPr>
          <p:cNvPr id="5" name="קבוצה 4"/>
          <p:cNvGrpSpPr/>
          <p:nvPr/>
        </p:nvGrpSpPr>
        <p:grpSpPr>
          <a:xfrm>
            <a:off x="9919850" y="5196206"/>
            <a:ext cx="1577240" cy="1607641"/>
            <a:chOff x="9919850" y="5196206"/>
            <a:chExt cx="1577240" cy="1607641"/>
          </a:xfrm>
        </p:grpSpPr>
        <p:sp>
          <p:nvSpPr>
            <p:cNvPr id="6" name="תיבת טקסט 5">
              <a:extLst>
                <a:ext uri="{FF2B5EF4-FFF2-40B4-BE49-F238E27FC236}">
                  <a16:creationId xmlns:a16="http://schemas.microsoft.com/office/drawing/2014/main" id="{F6B63F78-3939-48DF-B5F6-78F99AF2561D}"/>
                </a:ext>
              </a:extLst>
            </p:cNvPr>
            <p:cNvSpPr txBox="1"/>
            <p:nvPr/>
          </p:nvSpPr>
          <p:spPr>
            <a:xfrm>
              <a:off x="9919850" y="5603518"/>
              <a:ext cx="1577240" cy="1200329"/>
            </a:xfrm>
            <a:prstGeom prst="rect">
              <a:avLst/>
            </a:prstGeom>
            <a:solidFill>
              <a:srgbClr val="FE9202"/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just"/>
              <a:r>
                <a:rPr lang="he-IL" sz="24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מציאת מוצרים בחנות</a:t>
              </a:r>
            </a:p>
          </p:txBody>
        </p:sp>
        <p:pic>
          <p:nvPicPr>
            <p:cNvPr id="14" name="תמונה 13">
              <a:extLst>
                <a:ext uri="{FF2B5EF4-FFF2-40B4-BE49-F238E27FC236}">
                  <a16:creationId xmlns:a16="http://schemas.microsoft.com/office/drawing/2014/main" id="{061D144C-68E6-49AE-A684-99509EA18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19850" y="5196206"/>
              <a:ext cx="342900" cy="342900"/>
            </a:xfrm>
            <a:prstGeom prst="rect">
              <a:avLst/>
            </a:prstGeom>
          </p:spPr>
        </p:pic>
      </p:grpSp>
      <p:grpSp>
        <p:nvGrpSpPr>
          <p:cNvPr id="4" name="קבוצה 3"/>
          <p:cNvGrpSpPr/>
          <p:nvPr/>
        </p:nvGrpSpPr>
        <p:grpSpPr>
          <a:xfrm>
            <a:off x="8165073" y="4811608"/>
            <a:ext cx="1556054" cy="1992792"/>
            <a:chOff x="8165073" y="4811608"/>
            <a:chExt cx="1556054" cy="1992792"/>
          </a:xfrm>
        </p:grpSpPr>
        <p:sp>
          <p:nvSpPr>
            <p:cNvPr id="8" name="תיבת טקסט 7">
              <a:extLst>
                <a:ext uri="{FF2B5EF4-FFF2-40B4-BE49-F238E27FC236}">
                  <a16:creationId xmlns:a16="http://schemas.microsoft.com/office/drawing/2014/main" id="{ACC91530-7A5A-416F-9845-236A1BDCFF7C}"/>
                </a:ext>
              </a:extLst>
            </p:cNvPr>
            <p:cNvSpPr txBox="1"/>
            <p:nvPr/>
          </p:nvSpPr>
          <p:spPr>
            <a:xfrm>
              <a:off x="8165073" y="5234740"/>
              <a:ext cx="1556054" cy="1569660"/>
            </a:xfrm>
            <a:prstGeom prst="rect">
              <a:avLst/>
            </a:prstGeom>
            <a:solidFill>
              <a:srgbClr val="FE9202"/>
            </a:soli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just"/>
              <a:r>
                <a:rPr lang="he-IL" sz="24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מסלול אופטימלי לאיסוף המוצרים</a:t>
              </a:r>
            </a:p>
          </p:txBody>
        </p:sp>
        <p:pic>
          <p:nvPicPr>
            <p:cNvPr id="15" name="תמונה 14">
              <a:extLst>
                <a:ext uri="{FF2B5EF4-FFF2-40B4-BE49-F238E27FC236}">
                  <a16:creationId xmlns:a16="http://schemas.microsoft.com/office/drawing/2014/main" id="{80500967-B534-4E6F-9451-FF5B6B0C7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5073" y="4811608"/>
              <a:ext cx="342900" cy="342900"/>
            </a:xfrm>
            <a:prstGeom prst="rect">
              <a:avLst/>
            </a:prstGeom>
          </p:spPr>
        </p:pic>
      </p:grpSp>
      <p:grpSp>
        <p:nvGrpSpPr>
          <p:cNvPr id="3" name="קבוצה 2"/>
          <p:cNvGrpSpPr/>
          <p:nvPr/>
        </p:nvGrpSpPr>
        <p:grpSpPr>
          <a:xfrm>
            <a:off x="4475213" y="0"/>
            <a:ext cx="3867597" cy="2319980"/>
            <a:chOff x="4475213" y="0"/>
            <a:chExt cx="3867597" cy="2319980"/>
          </a:xfrm>
        </p:grpSpPr>
        <p:sp>
          <p:nvSpPr>
            <p:cNvPr id="2" name="מלבן 1"/>
            <p:cNvSpPr/>
            <p:nvPr/>
          </p:nvSpPr>
          <p:spPr>
            <a:xfrm>
              <a:off x="4475213" y="0"/>
              <a:ext cx="3793772" cy="2319980"/>
            </a:xfrm>
            <a:prstGeom prst="rect">
              <a:avLst/>
            </a:prstGeom>
            <a:solidFill>
              <a:srgbClr val="FE92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תיבת טקסט 8">
              <a:extLst>
                <a:ext uri="{FF2B5EF4-FFF2-40B4-BE49-F238E27FC236}">
                  <a16:creationId xmlns:a16="http://schemas.microsoft.com/office/drawing/2014/main" id="{515365E5-DD48-4E9D-A871-C23E7A787DA2}"/>
                </a:ext>
              </a:extLst>
            </p:cNvPr>
            <p:cNvSpPr txBox="1"/>
            <p:nvPr/>
          </p:nvSpPr>
          <p:spPr>
            <a:xfrm>
              <a:off x="4475213" y="1819782"/>
              <a:ext cx="3867597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/>
              <a:r>
                <a:rPr lang="he-IL" sz="24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האפליקציה שקונה אתנו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1199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613">
        <p:fade/>
      </p:transition>
    </mc:Choice>
    <mc:Fallback xmlns="">
      <p:transition spd="med" advTm="256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מציין מיקום תוכן 2"/>
          <p:cNvSpPr txBox="1">
            <a:spLocks/>
          </p:cNvSpPr>
          <p:nvPr/>
        </p:nvSpPr>
        <p:spPr>
          <a:xfrm>
            <a:off x="1676400" y="2524957"/>
            <a:ext cx="10515600" cy="8087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e-IL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חישוב ומציאת הנקודות למעבר בין אזור לאזור, בין מוצר למוצר</a:t>
            </a:r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he-IL" dirty="0"/>
          </a:p>
        </p:txBody>
      </p:sp>
      <p:grpSp>
        <p:nvGrpSpPr>
          <p:cNvPr id="3" name="קבוצה 2"/>
          <p:cNvGrpSpPr/>
          <p:nvPr/>
        </p:nvGrpSpPr>
        <p:grpSpPr>
          <a:xfrm>
            <a:off x="0" y="376151"/>
            <a:ext cx="12192000" cy="584775"/>
            <a:chOff x="0" y="376151"/>
            <a:chExt cx="12192000" cy="584775"/>
          </a:xfrm>
        </p:grpSpPr>
        <p:sp>
          <p:nvSpPr>
            <p:cNvPr id="20" name="תיבת טקסט 5">
              <a:extLst>
                <a:ext uri="{FF2B5EF4-FFF2-40B4-BE49-F238E27FC236}">
                  <a16:creationId xmlns:a16="http://schemas.microsoft.com/office/drawing/2014/main" id="{F6B63F78-3939-48DF-B5F6-78F99AF2561D}"/>
                </a:ext>
              </a:extLst>
            </p:cNvPr>
            <p:cNvSpPr txBox="1"/>
            <p:nvPr/>
          </p:nvSpPr>
          <p:spPr>
            <a:xfrm>
              <a:off x="0" y="376151"/>
              <a:ext cx="12192000" cy="584775"/>
            </a:xfrm>
            <a:prstGeom prst="rect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/>
              <a:r>
                <a:rPr lang="he-IL" sz="3200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פירוט מסלול</a:t>
              </a:r>
              <a:endParaRPr lang="he-IL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" name="מלבן 1"/>
            <p:cNvSpPr/>
            <p:nvPr/>
          </p:nvSpPr>
          <p:spPr>
            <a:xfrm>
              <a:off x="11352892" y="450823"/>
              <a:ext cx="566057" cy="4354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he-IL" sz="2800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5.</a:t>
              </a:r>
              <a:endParaRPr lang="he-IL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2940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196"/>
    </mc:Choice>
    <mc:Fallback xmlns="">
      <p:transition spd="slow" advTm="185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מציין מיקום תוכן 2"/>
          <p:cNvSpPr txBox="1">
            <a:spLocks/>
          </p:cNvSpPr>
          <p:nvPr/>
        </p:nvSpPr>
        <p:spPr>
          <a:xfrm>
            <a:off x="2343150" y="1782007"/>
            <a:ext cx="9848850" cy="58019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ציור חנות באופן דינאמי באמצעות אלמנט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canvas&gt;</a:t>
            </a:r>
            <a:r>
              <a:rPr lang="he-IL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&gt;</a:t>
            </a:r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" name="קבוצה 3"/>
          <p:cNvGrpSpPr/>
          <p:nvPr/>
        </p:nvGrpSpPr>
        <p:grpSpPr>
          <a:xfrm>
            <a:off x="0" y="376151"/>
            <a:ext cx="12192000" cy="584775"/>
            <a:chOff x="0" y="376151"/>
            <a:chExt cx="12192000" cy="584775"/>
          </a:xfrm>
        </p:grpSpPr>
        <p:sp>
          <p:nvSpPr>
            <p:cNvPr id="20" name="תיבת טקסט 5">
              <a:extLst>
                <a:ext uri="{FF2B5EF4-FFF2-40B4-BE49-F238E27FC236}">
                  <a16:creationId xmlns:a16="http://schemas.microsoft.com/office/drawing/2014/main" id="{F6B63F78-3939-48DF-B5F6-78F99AF2561D}"/>
                </a:ext>
              </a:extLst>
            </p:cNvPr>
            <p:cNvSpPr txBox="1"/>
            <p:nvPr/>
          </p:nvSpPr>
          <p:spPr>
            <a:xfrm>
              <a:off x="0" y="376151"/>
              <a:ext cx="12192000" cy="584775"/>
            </a:xfrm>
            <a:prstGeom prst="rect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/>
              <a:r>
                <a:rPr lang="he-IL" sz="32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הצגת החנות</a:t>
              </a:r>
            </a:p>
          </p:txBody>
        </p:sp>
        <p:sp>
          <p:nvSpPr>
            <p:cNvPr id="2" name="מלבן 1"/>
            <p:cNvSpPr/>
            <p:nvPr/>
          </p:nvSpPr>
          <p:spPr>
            <a:xfrm>
              <a:off x="11352892" y="450823"/>
              <a:ext cx="566057" cy="4354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he-IL" sz="2800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6</a:t>
              </a:r>
              <a:endParaRPr lang="he-IL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7" name="תמונה 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0361" y="3087169"/>
            <a:ext cx="1524000" cy="15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תמונה 8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78918" y="3170963"/>
            <a:ext cx="2631921" cy="138871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תמונה 9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0" y="3004315"/>
            <a:ext cx="1745038" cy="1722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תמונה 10"/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7120" y="3034781"/>
            <a:ext cx="182880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מלבן 2"/>
          <p:cNvSpPr/>
          <p:nvPr/>
        </p:nvSpPr>
        <p:spPr>
          <a:xfrm>
            <a:off x="9807120" y="5086350"/>
            <a:ext cx="18288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</a:t>
            </a:r>
            <a:r>
              <a:rPr lang="en-US" dirty="0" err="1" smtClean="0">
                <a:solidFill>
                  <a:schemeClr val="tx1"/>
                </a:solidFill>
              </a:rPr>
              <a:t>Gridview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13" name="מלבן 12"/>
          <p:cNvSpPr/>
          <p:nvPr/>
        </p:nvSpPr>
        <p:spPr>
          <a:xfrm>
            <a:off x="7267575" y="5086350"/>
            <a:ext cx="18288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&lt;table&gt;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14" name="מלבן 13"/>
          <p:cNvSpPr/>
          <p:nvPr/>
        </p:nvSpPr>
        <p:spPr>
          <a:xfrm>
            <a:off x="3939720" y="5086350"/>
            <a:ext cx="18288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Three.js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15" name="מלבן 14"/>
          <p:cNvSpPr/>
          <p:nvPr/>
        </p:nvSpPr>
        <p:spPr>
          <a:xfrm>
            <a:off x="1047750" y="5086350"/>
            <a:ext cx="18288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&lt;canvas&gt;</a:t>
            </a:r>
            <a:endParaRPr lang="he-IL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2001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196"/>
    </mc:Choice>
    <mc:Fallback xmlns="">
      <p:transition spd="slow" advTm="185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F6B63F78-3939-48DF-B5F6-78F99AF2561D}"/>
              </a:ext>
            </a:extLst>
          </p:cNvPr>
          <p:cNvSpPr txBox="1"/>
          <p:nvPr/>
        </p:nvSpPr>
        <p:spPr>
          <a:xfrm>
            <a:off x="4611189" y="863113"/>
            <a:ext cx="7580811" cy="369332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לקוח נכנס לחנות, מוצגת מפה, ניתן לבחור נקודת התחלה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1517E7AB-1375-4819-849D-2C0085858417}"/>
              </a:ext>
            </a:extLst>
          </p:cNvPr>
          <p:cNvSpPr txBox="1"/>
          <p:nvPr/>
        </p:nvSpPr>
        <p:spPr>
          <a:xfrm>
            <a:off x="-26124" y="0"/>
            <a:ext cx="12218124" cy="584775"/>
          </a:xfrm>
          <a:prstGeom prst="rect">
            <a:avLst/>
          </a:prstGeom>
          <a:solidFill>
            <a:srgbClr val="FE9202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he-IL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האלגוריתם המרכזי</a:t>
            </a: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83489554-5449-4A08-B3EA-8A9D11ADF326}"/>
              </a:ext>
            </a:extLst>
          </p:cNvPr>
          <p:cNvSpPr txBox="1"/>
          <p:nvPr/>
        </p:nvSpPr>
        <p:spPr>
          <a:xfrm>
            <a:off x="0" y="2187709"/>
            <a:ext cx="9274629" cy="400110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 rtl="1"/>
            <a:r>
              <a:rPr lang="he-IL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השרת מצמצם יעדים עבור </a:t>
            </a:r>
            <a:r>
              <a:rPr lang="he-IL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פונקצית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TSP </a:t>
            </a:r>
            <a:endParaRPr lang="he-IL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824359F1-5607-4795-846D-7A8DED67DB24}"/>
              </a:ext>
            </a:extLst>
          </p:cNvPr>
          <p:cNvSpPr txBox="1"/>
          <p:nvPr/>
        </p:nvSpPr>
        <p:spPr>
          <a:xfrm>
            <a:off x="-1" y="2988715"/>
            <a:ext cx="9274629" cy="400110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he-IL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השרת מחשב מטריצת מרחקי אזורים</a:t>
            </a: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697F3664-B25F-4050-88B2-3779DD9813CD}"/>
              </a:ext>
            </a:extLst>
          </p:cNvPr>
          <p:cNvSpPr txBox="1"/>
          <p:nvPr/>
        </p:nvSpPr>
        <p:spPr>
          <a:xfrm>
            <a:off x="-1" y="3731853"/>
            <a:ext cx="9274629" cy="400110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he-IL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השרת מחשב מסלול אופטימלי בין האזורים</a:t>
            </a:r>
          </a:p>
        </p:txBody>
      </p: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052A4F10-9ED7-4ED8-B9D6-7DC1DAA5DA26}"/>
              </a:ext>
            </a:extLst>
          </p:cNvPr>
          <p:cNvSpPr txBox="1"/>
          <p:nvPr/>
        </p:nvSpPr>
        <p:spPr>
          <a:xfrm>
            <a:off x="0" y="4454011"/>
            <a:ext cx="9274628" cy="400110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he-IL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השרת מרחיב יעדים עבור הצגת המסלול. </a:t>
            </a:r>
          </a:p>
        </p:txBody>
      </p: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07EA2BBE-DE35-488F-AC08-706BF2ECD3E7}"/>
              </a:ext>
            </a:extLst>
          </p:cNvPr>
          <p:cNvSpPr txBox="1"/>
          <p:nvPr/>
        </p:nvSpPr>
        <p:spPr>
          <a:xfrm>
            <a:off x="-26125" y="5176169"/>
            <a:ext cx="9274628" cy="400110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 rtl="1"/>
            <a:r>
              <a:rPr lang="he-IL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מצטייר המסלול על מפת החנות</a:t>
            </a:r>
          </a:p>
        </p:txBody>
      </p: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A5AA98FC-416D-477D-A70D-B0AB7774A700}"/>
              </a:ext>
            </a:extLst>
          </p:cNvPr>
          <p:cNvSpPr txBox="1"/>
          <p:nvPr/>
        </p:nvSpPr>
        <p:spPr>
          <a:xfrm>
            <a:off x="4611190" y="1417482"/>
            <a:ext cx="7580812" cy="369332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הלקוח בוחר מוצרים לקניה באמצעות השלמה אוטומטית. </a:t>
            </a:r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DC884A9A-919E-458B-9798-276FF94FAF83}"/>
              </a:ext>
            </a:extLst>
          </p:cNvPr>
          <p:cNvSpPr txBox="1"/>
          <p:nvPr/>
        </p:nvSpPr>
        <p:spPr>
          <a:xfrm>
            <a:off x="-26125" y="5898327"/>
            <a:ext cx="9274628" cy="400110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 rtl="1"/>
            <a:r>
              <a:rPr lang="he-IL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מוצרי הקניה מתמיינים לפי סדר איסופם</a:t>
            </a:r>
          </a:p>
        </p:txBody>
      </p:sp>
    </p:spTree>
    <p:extLst>
      <p:ext uri="{BB962C8B-B14F-4D97-AF65-F5344CB8AC3E}">
        <p14:creationId xmlns:p14="http://schemas.microsoft.com/office/powerpoint/2010/main" val="79134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79"/>
    </mc:Choice>
    <mc:Fallback xmlns="">
      <p:transition spd="slow" advTm="35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1" grpId="0" animBg="1"/>
      <p:bldP spid="12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כותרת 1">
            <a:extLst>
              <a:ext uri="{FF2B5EF4-FFF2-40B4-BE49-F238E27FC236}">
                <a16:creationId xmlns:a16="http://schemas.microsoft.com/office/drawing/2014/main" id="{8A9942D9-0E9C-4B1A-BA7F-090E4D55CAA2}"/>
              </a:ext>
            </a:extLst>
          </p:cNvPr>
          <p:cNvSpPr txBox="1">
            <a:spLocks/>
          </p:cNvSpPr>
          <p:nvPr/>
        </p:nvSpPr>
        <p:spPr>
          <a:xfrm>
            <a:off x="866774" y="0"/>
            <a:ext cx="11077576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מטריצת מרחקים שחושבה ע"י </a:t>
            </a:r>
            <a:r>
              <a:rPr lang="he-IL" sz="4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הדיקסטרה</a:t>
            </a:r>
            <a:endParaRPr lang="he-IL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4" name="מציין מיקום תוכן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051995"/>
              </p:ext>
            </p:extLst>
          </p:nvPr>
        </p:nvGraphicFramePr>
        <p:xfrm>
          <a:off x="2637476" y="1690688"/>
          <a:ext cx="6620824" cy="4690990"/>
        </p:xfrm>
        <a:graphic>
          <a:graphicData uri="http://schemas.openxmlformats.org/drawingml/2006/table">
            <a:tbl>
              <a:tblPr rtl="1" firstRow="1" firstCol="1" bandRow="1"/>
              <a:tblGrid>
                <a:gridCol w="631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19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15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15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15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15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15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153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2331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2331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3153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19309">
                <a:tc>
                  <a:txBody>
                    <a:bodyPr/>
                    <a:lstStyle/>
                    <a:p>
                      <a:pPr rtl="1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י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ט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ח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ז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ו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ה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ד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ג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ב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א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 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619"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6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13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28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30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א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619"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14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8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30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28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13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א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8619"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21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28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30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13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ג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619"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29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23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30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28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13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0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ד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8619"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24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24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13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28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30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ה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8619"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13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30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28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ו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8619"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9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9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13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28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30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ז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8619"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13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30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28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13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ח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8619"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6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9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24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23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21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8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6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ט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38619"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0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6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9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24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29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27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14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ahoma" panose="020B0604030504040204" pitchFamily="34" charset="0"/>
                        </a:rPr>
                        <a:t>12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>
                        <a:spcAft>
                          <a:spcPts val="0"/>
                        </a:spcAft>
                      </a:pPr>
                      <a:r>
                        <a:rPr lang="he-IL" sz="20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י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113896" marR="11389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917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79"/>
    </mc:Choice>
    <mc:Fallback xmlns="">
      <p:transition spd="slow" advTm="35779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tile tx="0" ty="0" sx="100000" sy="100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כותרת 1">
            <a:extLst>
              <a:ext uri="{FF2B5EF4-FFF2-40B4-BE49-F238E27FC236}">
                <a16:creationId xmlns:a16="http://schemas.microsoft.com/office/drawing/2014/main" id="{8A9942D9-0E9C-4B1A-BA7F-090E4D55CAA2}"/>
              </a:ext>
            </a:extLst>
          </p:cNvPr>
          <p:cNvSpPr txBox="1">
            <a:spLocks/>
          </p:cNvSpPr>
          <p:nvPr/>
        </p:nvSpPr>
        <p:spPr>
          <a:xfrm>
            <a:off x="1033315" y="-314494"/>
            <a:ext cx="11077576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e-IL" sz="4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מטריצת המרחקים</a:t>
            </a:r>
            <a:endParaRPr lang="he-IL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מציין מיקום תוכן 7">
            <a:extLst>
              <a:ext uri="{FF2B5EF4-FFF2-40B4-BE49-F238E27FC236}">
                <a16:creationId xmlns:a16="http://schemas.microsoft.com/office/drawing/2014/main" id="{128C4C53-0CDA-4DE8-BE2F-2B1934E34D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946" y="1433316"/>
            <a:ext cx="9008696" cy="5095717"/>
          </a:xfrm>
          <a:prstGeom prst="rect">
            <a:avLst/>
          </a:prstGeom>
        </p:spPr>
      </p:pic>
      <p:pic>
        <p:nvPicPr>
          <p:cNvPr id="5" name="מציין מיקום תוכן 7">
            <a:extLst>
              <a:ext uri="{FF2B5EF4-FFF2-40B4-BE49-F238E27FC236}">
                <a16:creationId xmlns:a16="http://schemas.microsoft.com/office/drawing/2014/main" id="{128C4C53-0CDA-4DE8-BE2F-2B1934E34D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652" y="1446145"/>
            <a:ext cx="9008696" cy="5095717"/>
          </a:xfrm>
          <a:prstGeom prst="rect">
            <a:avLst/>
          </a:prstGeom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72607A3A-AD97-47E0-B140-67009D78A8B1}"/>
              </a:ext>
            </a:extLst>
          </p:cNvPr>
          <p:cNvSpPr/>
          <p:nvPr/>
        </p:nvSpPr>
        <p:spPr>
          <a:xfrm>
            <a:off x="2146212" y="1260112"/>
            <a:ext cx="5183130" cy="24318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>
                <a:solidFill>
                  <a:sysClr val="windowText" lastClr="000000"/>
                </a:solidFill>
              </a:rPr>
              <a:t>מרחקים בין נקודות גישה</a:t>
            </a:r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6F4DC8B7-44AF-4C25-968A-6B2E3FEECED4}"/>
              </a:ext>
            </a:extLst>
          </p:cNvPr>
          <p:cNvSpPr/>
          <p:nvPr/>
        </p:nvSpPr>
        <p:spPr>
          <a:xfrm>
            <a:off x="1321329" y="1891924"/>
            <a:ext cx="436637" cy="287318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1" anchor="ctr"/>
          <a:lstStyle/>
          <a:p>
            <a:pPr algn="ctr"/>
            <a:r>
              <a:rPr lang="he-IL" dirty="0">
                <a:solidFill>
                  <a:sysClr val="windowText" lastClr="000000"/>
                </a:solidFill>
              </a:rPr>
              <a:t>מרחקים בין נקודות גישה</a:t>
            </a:r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6682E506-B017-4465-A366-9B16C6D54B07}"/>
              </a:ext>
            </a:extLst>
          </p:cNvPr>
          <p:cNvSpPr/>
          <p:nvPr/>
        </p:nvSpPr>
        <p:spPr>
          <a:xfrm>
            <a:off x="2146212" y="1895046"/>
            <a:ext cx="5194885" cy="2863633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FEB48B23-DAB9-4DBD-A45B-4B7F4961D5CC}"/>
              </a:ext>
            </a:extLst>
          </p:cNvPr>
          <p:cNvSpPr/>
          <p:nvPr/>
        </p:nvSpPr>
        <p:spPr>
          <a:xfrm>
            <a:off x="7341097" y="1202962"/>
            <a:ext cx="3282020" cy="30557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>
                <a:solidFill>
                  <a:sysClr val="windowText" lastClr="000000"/>
                </a:solidFill>
              </a:rPr>
              <a:t>מרחקים מנקודות גישה לאזורים</a:t>
            </a:r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B1466EC8-79A3-419C-B068-B3A27F35DD24}"/>
              </a:ext>
            </a:extLst>
          </p:cNvPr>
          <p:cNvSpPr/>
          <p:nvPr/>
        </p:nvSpPr>
        <p:spPr>
          <a:xfrm rot="5400000">
            <a:off x="9146647" y="3008431"/>
            <a:ext cx="3282020" cy="30557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>
                <a:solidFill>
                  <a:sysClr val="windowText" lastClr="000000"/>
                </a:solidFill>
              </a:rPr>
              <a:t>מרחקים מנקודות גישה לאזורים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C90B6D9F-0ADF-4622-9466-F1F39572552A}"/>
              </a:ext>
            </a:extLst>
          </p:cNvPr>
          <p:cNvSpPr/>
          <p:nvPr/>
        </p:nvSpPr>
        <p:spPr>
          <a:xfrm>
            <a:off x="7352851" y="1918897"/>
            <a:ext cx="3282019" cy="2863633"/>
          </a:xfrm>
          <a:prstGeom prst="rect">
            <a:avLst/>
          </a:prstGeom>
          <a:solidFill>
            <a:schemeClr val="bg1">
              <a:lumMod val="7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מלבן 11">
            <a:extLst>
              <a:ext uri="{FF2B5EF4-FFF2-40B4-BE49-F238E27FC236}">
                <a16:creationId xmlns:a16="http://schemas.microsoft.com/office/drawing/2014/main" id="{BC6D7235-1495-48FD-8B19-88D7401F9AE4}"/>
              </a:ext>
            </a:extLst>
          </p:cNvPr>
          <p:cNvSpPr/>
          <p:nvPr/>
        </p:nvSpPr>
        <p:spPr>
          <a:xfrm>
            <a:off x="2146210" y="4782531"/>
            <a:ext cx="5183130" cy="1759332"/>
          </a:xfrm>
          <a:prstGeom prst="rect">
            <a:avLst/>
          </a:prstGeom>
          <a:solidFill>
            <a:schemeClr val="bg1">
              <a:lumMod val="7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מלבן 14">
            <a:extLst>
              <a:ext uri="{FF2B5EF4-FFF2-40B4-BE49-F238E27FC236}">
                <a16:creationId xmlns:a16="http://schemas.microsoft.com/office/drawing/2014/main" id="{F50C560F-8C24-47E7-BF1B-C9BB85288357}"/>
              </a:ext>
            </a:extLst>
          </p:cNvPr>
          <p:cNvSpPr/>
          <p:nvPr/>
        </p:nvSpPr>
        <p:spPr>
          <a:xfrm rot="16200000" flipH="1">
            <a:off x="665692" y="5414315"/>
            <a:ext cx="1747912" cy="43663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>
                <a:solidFill>
                  <a:sysClr val="windowText" lastClr="000000"/>
                </a:solidFill>
              </a:rPr>
              <a:t>מרחקים מנקודות גישה לאזורים</a:t>
            </a:r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D18A592E-A129-4C5E-9E18-08D3614BBCF7}"/>
              </a:ext>
            </a:extLst>
          </p:cNvPr>
          <p:cNvSpPr/>
          <p:nvPr/>
        </p:nvSpPr>
        <p:spPr>
          <a:xfrm>
            <a:off x="7348391" y="4753642"/>
            <a:ext cx="3367146" cy="1858730"/>
          </a:xfrm>
          <a:prstGeom prst="rect">
            <a:avLst/>
          </a:prstGeom>
          <a:solidFill>
            <a:srgbClr val="FF00FF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מלבן 16">
            <a:extLst>
              <a:ext uri="{FF2B5EF4-FFF2-40B4-BE49-F238E27FC236}">
                <a16:creationId xmlns:a16="http://schemas.microsoft.com/office/drawing/2014/main" id="{A09EEBF0-DA42-4AA7-9A1B-7C07B9BEA204}"/>
              </a:ext>
            </a:extLst>
          </p:cNvPr>
          <p:cNvSpPr/>
          <p:nvPr/>
        </p:nvSpPr>
        <p:spPr>
          <a:xfrm rot="5400000">
            <a:off x="10004703" y="5320426"/>
            <a:ext cx="1884015" cy="623678"/>
          </a:xfrm>
          <a:prstGeom prst="rect">
            <a:avLst/>
          </a:prstGeom>
          <a:solidFill>
            <a:srgbClr val="FF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>
                <a:solidFill>
                  <a:sysClr val="windowText" lastClr="000000"/>
                </a:solidFill>
              </a:rPr>
              <a:t>מרחקים בין האזורים</a:t>
            </a:r>
          </a:p>
        </p:txBody>
      </p:sp>
      <p:sp>
        <p:nvSpPr>
          <p:cNvPr id="18" name="מלבן 17">
            <a:extLst>
              <a:ext uri="{FF2B5EF4-FFF2-40B4-BE49-F238E27FC236}">
                <a16:creationId xmlns:a16="http://schemas.microsoft.com/office/drawing/2014/main" id="{1B22CCE9-1DDC-4332-8A8F-1218CAA20950}"/>
              </a:ext>
            </a:extLst>
          </p:cNvPr>
          <p:cNvSpPr/>
          <p:nvPr/>
        </p:nvSpPr>
        <p:spPr>
          <a:xfrm>
            <a:off x="7329340" y="6506591"/>
            <a:ext cx="3312825" cy="411361"/>
          </a:xfrm>
          <a:prstGeom prst="rect">
            <a:avLst/>
          </a:prstGeom>
          <a:solidFill>
            <a:srgbClr val="FF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>
                <a:solidFill>
                  <a:sysClr val="windowText" lastClr="000000"/>
                </a:solidFill>
              </a:rPr>
              <a:t>מרחקים בין האזורים</a:t>
            </a:r>
          </a:p>
        </p:txBody>
      </p:sp>
      <p:grpSp>
        <p:nvGrpSpPr>
          <p:cNvPr id="19" name="קבוצה 18">
            <a:extLst>
              <a:ext uri="{FF2B5EF4-FFF2-40B4-BE49-F238E27FC236}">
                <a16:creationId xmlns:a16="http://schemas.microsoft.com/office/drawing/2014/main" id="{B790B90A-D096-4697-9736-A3A8300FBB70}"/>
              </a:ext>
            </a:extLst>
          </p:cNvPr>
          <p:cNvGrpSpPr/>
          <p:nvPr/>
        </p:nvGrpSpPr>
        <p:grpSpPr>
          <a:xfrm>
            <a:off x="1711346" y="1615083"/>
            <a:ext cx="8911771" cy="4897751"/>
            <a:chOff x="653143" y="580571"/>
            <a:chExt cx="11005408" cy="6048377"/>
          </a:xfrm>
        </p:grpSpPr>
        <p:cxnSp>
          <p:nvCxnSpPr>
            <p:cNvPr id="20" name="מחבר ישר 19">
              <a:extLst>
                <a:ext uri="{FF2B5EF4-FFF2-40B4-BE49-F238E27FC236}">
                  <a16:creationId xmlns:a16="http://schemas.microsoft.com/office/drawing/2014/main" id="{B8AF6AC0-EADA-4F68-B3BE-4EF42F0B6E95}"/>
                </a:ext>
              </a:extLst>
            </p:cNvPr>
            <p:cNvCxnSpPr>
              <a:cxnSpLocks/>
            </p:cNvCxnSpPr>
            <p:nvPr/>
          </p:nvCxnSpPr>
          <p:spPr>
            <a:xfrm>
              <a:off x="1190172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מחבר ישר 20">
              <a:extLst>
                <a:ext uri="{FF2B5EF4-FFF2-40B4-BE49-F238E27FC236}">
                  <a16:creationId xmlns:a16="http://schemas.microsoft.com/office/drawing/2014/main" id="{18D8A96E-109E-4FD9-98BF-7EB619B97E11}"/>
                </a:ext>
              </a:extLst>
            </p:cNvPr>
            <p:cNvCxnSpPr>
              <a:cxnSpLocks/>
            </p:cNvCxnSpPr>
            <p:nvPr/>
          </p:nvCxnSpPr>
          <p:spPr>
            <a:xfrm>
              <a:off x="1741715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מחבר ישר 21">
              <a:extLst>
                <a:ext uri="{FF2B5EF4-FFF2-40B4-BE49-F238E27FC236}">
                  <a16:creationId xmlns:a16="http://schemas.microsoft.com/office/drawing/2014/main" id="{00A24D7F-1A19-4FE2-8B2D-A548357393BC}"/>
                </a:ext>
              </a:extLst>
            </p:cNvPr>
            <p:cNvCxnSpPr>
              <a:cxnSpLocks/>
            </p:cNvCxnSpPr>
            <p:nvPr/>
          </p:nvCxnSpPr>
          <p:spPr>
            <a:xfrm>
              <a:off x="2307772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מחבר ישר 22">
              <a:extLst>
                <a:ext uri="{FF2B5EF4-FFF2-40B4-BE49-F238E27FC236}">
                  <a16:creationId xmlns:a16="http://schemas.microsoft.com/office/drawing/2014/main" id="{7EAC68D0-F923-4FC5-9892-23B05D493A63}"/>
                </a:ext>
              </a:extLst>
            </p:cNvPr>
            <p:cNvCxnSpPr>
              <a:cxnSpLocks/>
            </p:cNvCxnSpPr>
            <p:nvPr/>
          </p:nvCxnSpPr>
          <p:spPr>
            <a:xfrm>
              <a:off x="2975430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מחבר ישר 23">
              <a:extLst>
                <a:ext uri="{FF2B5EF4-FFF2-40B4-BE49-F238E27FC236}">
                  <a16:creationId xmlns:a16="http://schemas.microsoft.com/office/drawing/2014/main" id="{496387EF-7A65-4A39-A0DF-C647BFC5657B}"/>
                </a:ext>
              </a:extLst>
            </p:cNvPr>
            <p:cNvCxnSpPr>
              <a:cxnSpLocks/>
            </p:cNvCxnSpPr>
            <p:nvPr/>
          </p:nvCxnSpPr>
          <p:spPr>
            <a:xfrm>
              <a:off x="3701144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מחבר ישר 24">
              <a:extLst>
                <a:ext uri="{FF2B5EF4-FFF2-40B4-BE49-F238E27FC236}">
                  <a16:creationId xmlns:a16="http://schemas.microsoft.com/office/drawing/2014/main" id="{2A62C4A6-D1AA-4D1B-BB2E-F51F0B86BF43}"/>
                </a:ext>
              </a:extLst>
            </p:cNvPr>
            <p:cNvCxnSpPr>
              <a:cxnSpLocks/>
            </p:cNvCxnSpPr>
            <p:nvPr/>
          </p:nvCxnSpPr>
          <p:spPr>
            <a:xfrm>
              <a:off x="4354287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מחבר ישר 25">
              <a:extLst>
                <a:ext uri="{FF2B5EF4-FFF2-40B4-BE49-F238E27FC236}">
                  <a16:creationId xmlns:a16="http://schemas.microsoft.com/office/drawing/2014/main" id="{436C7C95-4836-45B9-9049-407847C2D9F2}"/>
                </a:ext>
              </a:extLst>
            </p:cNvPr>
            <p:cNvCxnSpPr>
              <a:cxnSpLocks/>
            </p:cNvCxnSpPr>
            <p:nvPr/>
          </p:nvCxnSpPr>
          <p:spPr>
            <a:xfrm>
              <a:off x="4978401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מחבר ישר 26">
              <a:extLst>
                <a:ext uri="{FF2B5EF4-FFF2-40B4-BE49-F238E27FC236}">
                  <a16:creationId xmlns:a16="http://schemas.microsoft.com/office/drawing/2014/main" id="{90A50AD7-27E9-4A4F-9895-223736E09D36}"/>
                </a:ext>
              </a:extLst>
            </p:cNvPr>
            <p:cNvCxnSpPr>
              <a:cxnSpLocks/>
            </p:cNvCxnSpPr>
            <p:nvPr/>
          </p:nvCxnSpPr>
          <p:spPr>
            <a:xfrm>
              <a:off x="5689601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מחבר ישר 27">
              <a:extLst>
                <a:ext uri="{FF2B5EF4-FFF2-40B4-BE49-F238E27FC236}">
                  <a16:creationId xmlns:a16="http://schemas.microsoft.com/office/drawing/2014/main" id="{7DC344F8-C92A-4000-9658-2E2E496FC8C8}"/>
                </a:ext>
              </a:extLst>
            </p:cNvPr>
            <p:cNvCxnSpPr>
              <a:cxnSpLocks/>
            </p:cNvCxnSpPr>
            <p:nvPr/>
          </p:nvCxnSpPr>
          <p:spPr>
            <a:xfrm>
              <a:off x="6342744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מחבר ישר 28">
              <a:extLst>
                <a:ext uri="{FF2B5EF4-FFF2-40B4-BE49-F238E27FC236}">
                  <a16:creationId xmlns:a16="http://schemas.microsoft.com/office/drawing/2014/main" id="{A84E7993-AE28-4ED4-BD91-D821457EC25A}"/>
                </a:ext>
              </a:extLst>
            </p:cNvPr>
            <p:cNvCxnSpPr>
              <a:cxnSpLocks/>
            </p:cNvCxnSpPr>
            <p:nvPr/>
          </p:nvCxnSpPr>
          <p:spPr>
            <a:xfrm>
              <a:off x="6923315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מחבר ישר 29">
              <a:extLst>
                <a:ext uri="{FF2B5EF4-FFF2-40B4-BE49-F238E27FC236}">
                  <a16:creationId xmlns:a16="http://schemas.microsoft.com/office/drawing/2014/main" id="{D922E8F1-AAEF-4B99-8048-16104A74158F}"/>
                </a:ext>
              </a:extLst>
            </p:cNvPr>
            <p:cNvCxnSpPr>
              <a:cxnSpLocks/>
            </p:cNvCxnSpPr>
            <p:nvPr/>
          </p:nvCxnSpPr>
          <p:spPr>
            <a:xfrm>
              <a:off x="7590972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מחבר ישר 30">
              <a:extLst>
                <a:ext uri="{FF2B5EF4-FFF2-40B4-BE49-F238E27FC236}">
                  <a16:creationId xmlns:a16="http://schemas.microsoft.com/office/drawing/2014/main" id="{16360C2C-D5CF-4EC9-A11E-0C6723CCBEF4}"/>
                </a:ext>
              </a:extLst>
            </p:cNvPr>
            <p:cNvCxnSpPr>
              <a:cxnSpLocks/>
            </p:cNvCxnSpPr>
            <p:nvPr/>
          </p:nvCxnSpPr>
          <p:spPr>
            <a:xfrm>
              <a:off x="8258630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מחבר ישר 31">
              <a:extLst>
                <a:ext uri="{FF2B5EF4-FFF2-40B4-BE49-F238E27FC236}">
                  <a16:creationId xmlns:a16="http://schemas.microsoft.com/office/drawing/2014/main" id="{865872E3-3FA6-4CF5-B5AE-FA1C6B5DEC3E}"/>
                </a:ext>
              </a:extLst>
            </p:cNvPr>
            <p:cNvCxnSpPr>
              <a:cxnSpLocks/>
            </p:cNvCxnSpPr>
            <p:nvPr/>
          </p:nvCxnSpPr>
          <p:spPr>
            <a:xfrm>
              <a:off x="8998858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מחבר ישר 32">
              <a:extLst>
                <a:ext uri="{FF2B5EF4-FFF2-40B4-BE49-F238E27FC236}">
                  <a16:creationId xmlns:a16="http://schemas.microsoft.com/office/drawing/2014/main" id="{C2BD3957-BA5D-4C04-A84F-6765B8337778}"/>
                </a:ext>
              </a:extLst>
            </p:cNvPr>
            <p:cNvCxnSpPr>
              <a:cxnSpLocks/>
            </p:cNvCxnSpPr>
            <p:nvPr/>
          </p:nvCxnSpPr>
          <p:spPr>
            <a:xfrm>
              <a:off x="9652001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מחבר ישר 33">
              <a:extLst>
                <a:ext uri="{FF2B5EF4-FFF2-40B4-BE49-F238E27FC236}">
                  <a16:creationId xmlns:a16="http://schemas.microsoft.com/office/drawing/2014/main" id="{EDE72230-95F1-4489-ABEC-E1727B607A8D}"/>
                </a:ext>
              </a:extLst>
            </p:cNvPr>
            <p:cNvCxnSpPr>
              <a:cxnSpLocks/>
            </p:cNvCxnSpPr>
            <p:nvPr/>
          </p:nvCxnSpPr>
          <p:spPr>
            <a:xfrm>
              <a:off x="10290630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מחבר ישר 34">
              <a:extLst>
                <a:ext uri="{FF2B5EF4-FFF2-40B4-BE49-F238E27FC236}">
                  <a16:creationId xmlns:a16="http://schemas.microsoft.com/office/drawing/2014/main" id="{BD8E2D2F-1A4C-4BE6-8DFD-BF6C1077C1D1}"/>
                </a:ext>
              </a:extLst>
            </p:cNvPr>
            <p:cNvCxnSpPr>
              <a:cxnSpLocks/>
            </p:cNvCxnSpPr>
            <p:nvPr/>
          </p:nvCxnSpPr>
          <p:spPr>
            <a:xfrm>
              <a:off x="10885715" y="580571"/>
              <a:ext cx="0" cy="604837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מחבר ישר 35">
              <a:extLst>
                <a:ext uri="{FF2B5EF4-FFF2-40B4-BE49-F238E27FC236}">
                  <a16:creationId xmlns:a16="http://schemas.microsoft.com/office/drawing/2014/main" id="{B95473AC-CE2A-4669-B037-3322F56087A6}"/>
                </a:ext>
              </a:extLst>
            </p:cNvPr>
            <p:cNvCxnSpPr/>
            <p:nvPr/>
          </p:nvCxnSpPr>
          <p:spPr>
            <a:xfrm>
              <a:off x="653143" y="926306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מחבר ישר 36">
              <a:extLst>
                <a:ext uri="{FF2B5EF4-FFF2-40B4-BE49-F238E27FC236}">
                  <a16:creationId xmlns:a16="http://schemas.microsoft.com/office/drawing/2014/main" id="{6F4490D1-3A49-4502-86EE-F16E2A72A673}"/>
                </a:ext>
              </a:extLst>
            </p:cNvPr>
            <p:cNvCxnSpPr/>
            <p:nvPr/>
          </p:nvCxnSpPr>
          <p:spPr>
            <a:xfrm>
              <a:off x="653143" y="1274649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מחבר ישר 37">
              <a:extLst>
                <a:ext uri="{FF2B5EF4-FFF2-40B4-BE49-F238E27FC236}">
                  <a16:creationId xmlns:a16="http://schemas.microsoft.com/office/drawing/2014/main" id="{19BF5AE1-C41E-47FB-A72C-6548FC1681D2}"/>
                </a:ext>
              </a:extLst>
            </p:cNvPr>
            <p:cNvCxnSpPr/>
            <p:nvPr/>
          </p:nvCxnSpPr>
          <p:spPr>
            <a:xfrm>
              <a:off x="653143" y="1661660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מחבר ישר 38">
              <a:extLst>
                <a:ext uri="{FF2B5EF4-FFF2-40B4-BE49-F238E27FC236}">
                  <a16:creationId xmlns:a16="http://schemas.microsoft.com/office/drawing/2014/main" id="{81359DA6-D4D5-4E47-B7E4-289CC006AB3F}"/>
                </a:ext>
              </a:extLst>
            </p:cNvPr>
            <p:cNvCxnSpPr/>
            <p:nvPr/>
          </p:nvCxnSpPr>
          <p:spPr>
            <a:xfrm>
              <a:off x="653143" y="2010002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מחבר ישר 39">
              <a:extLst>
                <a:ext uri="{FF2B5EF4-FFF2-40B4-BE49-F238E27FC236}">
                  <a16:creationId xmlns:a16="http://schemas.microsoft.com/office/drawing/2014/main" id="{F2F5F663-3390-4E86-BB9A-FC431505CE1B}"/>
                </a:ext>
              </a:extLst>
            </p:cNvPr>
            <p:cNvCxnSpPr/>
            <p:nvPr/>
          </p:nvCxnSpPr>
          <p:spPr>
            <a:xfrm>
              <a:off x="653143" y="2372860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מחבר ישר 40">
              <a:extLst>
                <a:ext uri="{FF2B5EF4-FFF2-40B4-BE49-F238E27FC236}">
                  <a16:creationId xmlns:a16="http://schemas.microsoft.com/office/drawing/2014/main" id="{D1B9AFCA-5AEF-4489-BFA0-B9E528BFA5E5}"/>
                </a:ext>
              </a:extLst>
            </p:cNvPr>
            <p:cNvCxnSpPr/>
            <p:nvPr/>
          </p:nvCxnSpPr>
          <p:spPr>
            <a:xfrm>
              <a:off x="653143" y="2706688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מחבר ישר 41">
              <a:extLst>
                <a:ext uri="{FF2B5EF4-FFF2-40B4-BE49-F238E27FC236}">
                  <a16:creationId xmlns:a16="http://schemas.microsoft.com/office/drawing/2014/main" id="{983F1F55-DEAC-49F3-A66A-9FA412D8D78A}"/>
                </a:ext>
              </a:extLst>
            </p:cNvPr>
            <p:cNvCxnSpPr/>
            <p:nvPr/>
          </p:nvCxnSpPr>
          <p:spPr>
            <a:xfrm>
              <a:off x="653143" y="3084060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מחבר ישר 42">
              <a:extLst>
                <a:ext uri="{FF2B5EF4-FFF2-40B4-BE49-F238E27FC236}">
                  <a16:creationId xmlns:a16="http://schemas.microsoft.com/office/drawing/2014/main" id="{1FB3861C-3485-46CF-8D3B-7246104B355E}"/>
                </a:ext>
              </a:extLst>
            </p:cNvPr>
            <p:cNvCxnSpPr/>
            <p:nvPr/>
          </p:nvCxnSpPr>
          <p:spPr>
            <a:xfrm>
              <a:off x="653143" y="3421517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מחבר ישר 43">
              <a:extLst>
                <a:ext uri="{FF2B5EF4-FFF2-40B4-BE49-F238E27FC236}">
                  <a16:creationId xmlns:a16="http://schemas.microsoft.com/office/drawing/2014/main" id="{064F91CE-9596-485E-B662-0932B3B9F80E}"/>
                </a:ext>
              </a:extLst>
            </p:cNvPr>
            <p:cNvCxnSpPr/>
            <p:nvPr/>
          </p:nvCxnSpPr>
          <p:spPr>
            <a:xfrm>
              <a:off x="653143" y="3769860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מחבר ישר 44">
              <a:extLst>
                <a:ext uri="{FF2B5EF4-FFF2-40B4-BE49-F238E27FC236}">
                  <a16:creationId xmlns:a16="http://schemas.microsoft.com/office/drawing/2014/main" id="{03229DD0-4AEA-4D08-8E6D-E025529B11C9}"/>
                </a:ext>
              </a:extLst>
            </p:cNvPr>
            <p:cNvCxnSpPr/>
            <p:nvPr/>
          </p:nvCxnSpPr>
          <p:spPr>
            <a:xfrm>
              <a:off x="653143" y="4118203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מחבר ישר 45">
              <a:extLst>
                <a:ext uri="{FF2B5EF4-FFF2-40B4-BE49-F238E27FC236}">
                  <a16:creationId xmlns:a16="http://schemas.microsoft.com/office/drawing/2014/main" id="{81FA44E0-386D-43EC-99BE-4F96238A410D}"/>
                </a:ext>
              </a:extLst>
            </p:cNvPr>
            <p:cNvCxnSpPr/>
            <p:nvPr/>
          </p:nvCxnSpPr>
          <p:spPr>
            <a:xfrm>
              <a:off x="653143" y="4466546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מחבר ישר 46">
              <a:extLst>
                <a:ext uri="{FF2B5EF4-FFF2-40B4-BE49-F238E27FC236}">
                  <a16:creationId xmlns:a16="http://schemas.microsoft.com/office/drawing/2014/main" id="{54EFC6BA-769A-41FA-BEC6-1C166E11B7DA}"/>
                </a:ext>
              </a:extLst>
            </p:cNvPr>
            <p:cNvCxnSpPr/>
            <p:nvPr/>
          </p:nvCxnSpPr>
          <p:spPr>
            <a:xfrm>
              <a:off x="653143" y="4829403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מחבר ישר 47">
              <a:extLst>
                <a:ext uri="{FF2B5EF4-FFF2-40B4-BE49-F238E27FC236}">
                  <a16:creationId xmlns:a16="http://schemas.microsoft.com/office/drawing/2014/main" id="{2AF65340-A6D4-4845-8442-96BE04B567F8}"/>
                </a:ext>
              </a:extLst>
            </p:cNvPr>
            <p:cNvCxnSpPr/>
            <p:nvPr/>
          </p:nvCxnSpPr>
          <p:spPr>
            <a:xfrm>
              <a:off x="653143" y="5192260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מחבר ישר 48">
              <a:extLst>
                <a:ext uri="{FF2B5EF4-FFF2-40B4-BE49-F238E27FC236}">
                  <a16:creationId xmlns:a16="http://schemas.microsoft.com/office/drawing/2014/main" id="{2FF0FDF2-8978-4724-B8A8-9BA724A23167}"/>
                </a:ext>
              </a:extLst>
            </p:cNvPr>
            <p:cNvCxnSpPr/>
            <p:nvPr/>
          </p:nvCxnSpPr>
          <p:spPr>
            <a:xfrm>
              <a:off x="653143" y="5192260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מחבר ישר 49">
              <a:extLst>
                <a:ext uri="{FF2B5EF4-FFF2-40B4-BE49-F238E27FC236}">
                  <a16:creationId xmlns:a16="http://schemas.microsoft.com/office/drawing/2014/main" id="{64D51DC8-B5DC-463D-A020-06AFBAFA7BEE}"/>
                </a:ext>
              </a:extLst>
            </p:cNvPr>
            <p:cNvCxnSpPr/>
            <p:nvPr/>
          </p:nvCxnSpPr>
          <p:spPr>
            <a:xfrm>
              <a:off x="653143" y="5569631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מחבר ישר 50">
              <a:extLst>
                <a:ext uri="{FF2B5EF4-FFF2-40B4-BE49-F238E27FC236}">
                  <a16:creationId xmlns:a16="http://schemas.microsoft.com/office/drawing/2014/main" id="{82A71BFC-87FD-4036-A482-2B47ADF014AE}"/>
                </a:ext>
              </a:extLst>
            </p:cNvPr>
            <p:cNvCxnSpPr/>
            <p:nvPr/>
          </p:nvCxnSpPr>
          <p:spPr>
            <a:xfrm>
              <a:off x="653143" y="5903460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מחבר ישר 51">
              <a:extLst>
                <a:ext uri="{FF2B5EF4-FFF2-40B4-BE49-F238E27FC236}">
                  <a16:creationId xmlns:a16="http://schemas.microsoft.com/office/drawing/2014/main" id="{9B87901E-889C-4B7A-811F-FC88E012C2A0}"/>
                </a:ext>
              </a:extLst>
            </p:cNvPr>
            <p:cNvCxnSpPr/>
            <p:nvPr/>
          </p:nvCxnSpPr>
          <p:spPr>
            <a:xfrm>
              <a:off x="653143" y="6266317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מחבר ישר 52">
              <a:extLst>
                <a:ext uri="{FF2B5EF4-FFF2-40B4-BE49-F238E27FC236}">
                  <a16:creationId xmlns:a16="http://schemas.microsoft.com/office/drawing/2014/main" id="{3EDFCB49-D5B7-43B8-BE89-CE1D8C62388B}"/>
                </a:ext>
              </a:extLst>
            </p:cNvPr>
            <p:cNvCxnSpPr/>
            <p:nvPr/>
          </p:nvCxnSpPr>
          <p:spPr>
            <a:xfrm>
              <a:off x="653143" y="6625093"/>
              <a:ext cx="110054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1903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79"/>
    </mc:Choice>
    <mc:Fallback xmlns="">
      <p:transition spd="slow" advTm="35779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23">
            <a:hlinkClick r:id="" action="ppaction://media"/>
            <a:extLst>
              <a:ext uri="{FF2B5EF4-FFF2-40B4-BE49-F238E27FC236}">
                <a16:creationId xmlns:a16="http://schemas.microsoft.com/office/drawing/2014/main" id="{B9CE8124-99AA-4E36-B55F-CD080EF1A2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35696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676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2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afterEffect">
                                  <p:stCondLst>
                                    <p:cond delay="2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מציין מיקום תוכן 4">
            <a:extLst>
              <a:ext uri="{FF2B5EF4-FFF2-40B4-BE49-F238E27FC236}">
                <a16:creationId xmlns:a16="http://schemas.microsoft.com/office/drawing/2014/main" id="{F47918D7-8EDB-4DFC-809E-CF8F794E3F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06" t="26262" r="9604"/>
          <a:stretch/>
        </p:blipFill>
        <p:spPr>
          <a:xfrm>
            <a:off x="-20782" y="65466"/>
            <a:ext cx="12261273" cy="6850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ACC91530-7A5A-416F-9845-236A1BDCFF7C}"/>
              </a:ext>
            </a:extLst>
          </p:cNvPr>
          <p:cNvSpPr txBox="1"/>
          <p:nvPr/>
        </p:nvSpPr>
        <p:spPr>
          <a:xfrm>
            <a:off x="4703123" y="1114698"/>
            <a:ext cx="7846292" cy="523220"/>
          </a:xfrm>
          <a:prstGeom prst="rect">
            <a:avLst/>
          </a:prstGeom>
          <a:solidFill>
            <a:schemeClr val="accent4">
              <a:lumMod val="20000"/>
              <a:lumOff val="80000"/>
              <a:alpha val="88000"/>
            </a:schemeClr>
          </a:solidFill>
          <a:ln>
            <a:noFill/>
          </a:ln>
          <a:effectLst>
            <a:softEdge rad="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he-IL" sz="2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כמה זמן </a:t>
            </a:r>
            <a:r>
              <a:rPr lang="he-IL" sz="28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יקח</a:t>
            </a:r>
            <a:r>
              <a:rPr lang="he-IL" sz="2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למצא במבה, </a:t>
            </a:r>
            <a:r>
              <a:rPr lang="he-IL" sz="2800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שמפו וקולה?</a:t>
            </a:r>
            <a:endParaRPr lang="he-IL" sz="28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515365E5-DD48-4E9D-A871-C23E7A787DA2}"/>
              </a:ext>
            </a:extLst>
          </p:cNvPr>
          <p:cNvSpPr txBox="1"/>
          <p:nvPr/>
        </p:nvSpPr>
        <p:spPr>
          <a:xfrm>
            <a:off x="-20782" y="-16541"/>
            <a:ext cx="12261274" cy="584775"/>
          </a:xfrm>
          <a:prstGeom prst="rect">
            <a:avLst/>
          </a:prstGeom>
          <a:solidFill>
            <a:srgbClr val="FE9202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he-IL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המצב הקיים</a:t>
            </a:r>
          </a:p>
        </p:txBody>
      </p:sp>
      <p:sp>
        <p:nvSpPr>
          <p:cNvPr id="2" name="מלבן 1"/>
          <p:cNvSpPr/>
          <p:nvPr/>
        </p:nvSpPr>
        <p:spPr>
          <a:xfrm>
            <a:off x="-20783" y="5304822"/>
            <a:ext cx="4521200" cy="695928"/>
          </a:xfrm>
          <a:prstGeom prst="rect">
            <a:avLst/>
          </a:prstGeom>
          <a:solidFill>
            <a:schemeClr val="accent4">
              <a:lumMod val="20000"/>
              <a:lumOff val="8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עריכת קניה=חוויה שלילית וזמן לריק</a:t>
            </a:r>
          </a:p>
        </p:txBody>
      </p:sp>
    </p:spTree>
    <p:extLst>
      <p:ext uri="{BB962C8B-B14F-4D97-AF65-F5344CB8AC3E}">
        <p14:creationId xmlns:p14="http://schemas.microsoft.com/office/powerpoint/2010/main" val="390985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42"/>
    </mc:Choice>
    <mc:Fallback xmlns="">
      <p:transition spd="slow" advTm="40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tile tx="0" ty="0" sx="100000" sy="99000" flip="none" algn="b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F6B63F78-3939-48DF-B5F6-78F99AF2561D}"/>
              </a:ext>
            </a:extLst>
          </p:cNvPr>
          <p:cNvSpPr txBox="1"/>
          <p:nvPr/>
        </p:nvSpPr>
        <p:spPr>
          <a:xfrm>
            <a:off x="4509656" y="2465280"/>
            <a:ext cx="6934200" cy="584775"/>
          </a:xfrm>
          <a:prstGeom prst="rect">
            <a:avLst/>
          </a:prstGeom>
          <a:solidFill>
            <a:srgbClr val="FE9202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r"/>
            <a:r>
              <a:rPr lang="he-IL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חסכון בזמן שיטוט</a:t>
            </a: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ACC91530-7A5A-416F-9845-236A1BDCFF7C}"/>
              </a:ext>
            </a:extLst>
          </p:cNvPr>
          <p:cNvSpPr txBox="1"/>
          <p:nvPr/>
        </p:nvSpPr>
        <p:spPr>
          <a:xfrm>
            <a:off x="3689167" y="1027111"/>
            <a:ext cx="4813663" cy="830997"/>
          </a:xfrm>
          <a:prstGeom prst="rect">
            <a:avLst/>
          </a:prstGeom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he-IL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עריכת קניה</a:t>
            </a:r>
            <a:r>
              <a:rPr lang="he-IL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</a:t>
            </a:r>
          </a:p>
          <a:p>
            <a:pPr algn="ctr"/>
            <a:r>
              <a:rPr lang="he-IL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חוויה </a:t>
            </a:r>
            <a:r>
              <a:rPr lang="he-IL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כיפית פשוטה ומהירה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1517E7AB-1375-4819-849D-2C0085858417}"/>
              </a:ext>
            </a:extLst>
          </p:cNvPr>
          <p:cNvSpPr txBox="1"/>
          <p:nvPr/>
        </p:nvSpPr>
        <p:spPr>
          <a:xfrm>
            <a:off x="0" y="0"/>
            <a:ext cx="12191999" cy="584775"/>
          </a:xfrm>
          <a:prstGeom prst="rect">
            <a:avLst/>
          </a:prstGeom>
          <a:solidFill>
            <a:srgbClr val="FE9202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he-IL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החזון</a:t>
            </a:r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83489554-5449-4A08-B3EA-8A9D11ADF326}"/>
              </a:ext>
            </a:extLst>
          </p:cNvPr>
          <p:cNvSpPr txBox="1"/>
          <p:nvPr/>
        </p:nvSpPr>
        <p:spPr>
          <a:xfrm>
            <a:off x="4509655" y="3426926"/>
            <a:ext cx="6934201" cy="584775"/>
          </a:xfrm>
          <a:prstGeom prst="rect">
            <a:avLst/>
          </a:prstGeom>
          <a:solidFill>
            <a:srgbClr val="FE9202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r"/>
            <a:r>
              <a:rPr lang="he-IL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מוצר פרקטי וגמיש, מתאים לכל חנות</a:t>
            </a:r>
            <a:r>
              <a:rPr lang="en-US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he-IL" sz="3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824359F1-5607-4795-846D-7A8DED67DB24}"/>
              </a:ext>
            </a:extLst>
          </p:cNvPr>
          <p:cNvSpPr txBox="1"/>
          <p:nvPr/>
        </p:nvSpPr>
        <p:spPr>
          <a:xfrm>
            <a:off x="4509654" y="4395049"/>
            <a:ext cx="6934201" cy="584775"/>
          </a:xfrm>
          <a:prstGeom prst="rect">
            <a:avLst/>
          </a:prstGeom>
          <a:solidFill>
            <a:srgbClr val="FE9202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r"/>
            <a:r>
              <a:rPr lang="he-IL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אלגוריתם יעיל, מדויק וחכם</a:t>
            </a: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DC692C2B-198D-4E2B-836D-FC94A82B8D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3829" y="2536699"/>
            <a:ext cx="342900" cy="342900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8DAA1350-4D65-4864-85E1-DCEA168ED7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3829" y="3498345"/>
            <a:ext cx="342900" cy="342900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6B78C1B7-F52C-4B67-A1BF-AB75C58186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6081" y="4466469"/>
            <a:ext cx="342900" cy="342900"/>
          </a:xfrm>
          <a:prstGeom prst="rect">
            <a:avLst/>
          </a:prstGeom>
        </p:spPr>
      </p:pic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A8B2E67E-E8CB-414F-BBF7-EEC7410F3745}"/>
              </a:ext>
            </a:extLst>
          </p:cNvPr>
          <p:cNvSpPr txBox="1"/>
          <p:nvPr/>
        </p:nvSpPr>
        <p:spPr>
          <a:xfrm>
            <a:off x="4509654" y="5353970"/>
            <a:ext cx="6934201" cy="584775"/>
          </a:xfrm>
          <a:prstGeom prst="rect">
            <a:avLst/>
          </a:prstGeom>
          <a:solidFill>
            <a:srgbClr val="FE9202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r"/>
            <a:r>
              <a:rPr lang="he-IL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ממשק משתמש נח וידידותי</a:t>
            </a:r>
          </a:p>
        </p:txBody>
      </p:sp>
      <p:pic>
        <p:nvPicPr>
          <p:cNvPr id="18" name="תמונה 17">
            <a:extLst>
              <a:ext uri="{FF2B5EF4-FFF2-40B4-BE49-F238E27FC236}">
                <a16:creationId xmlns:a16="http://schemas.microsoft.com/office/drawing/2014/main" id="{7C4E19CF-79E6-4314-87DA-A297CA7BD2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9485" y="5425389"/>
            <a:ext cx="3429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49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985"/>
    </mc:Choice>
    <mc:Fallback xmlns="">
      <p:transition spd="slow" advTm="77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1" grpId="0" animBg="1"/>
      <p:bldP spid="12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1517E7AB-1375-4819-849D-2C0085858417}"/>
              </a:ext>
            </a:extLst>
          </p:cNvPr>
          <p:cNvSpPr txBox="1"/>
          <p:nvPr/>
        </p:nvSpPr>
        <p:spPr>
          <a:xfrm>
            <a:off x="-1" y="0"/>
            <a:ext cx="12191997" cy="584775"/>
          </a:xfrm>
          <a:prstGeom prst="rect">
            <a:avLst/>
          </a:prstGeom>
          <a:solidFill>
            <a:srgbClr val="FE9202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/>
            <a:r>
              <a:rPr lang="he-IL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האתגרים</a:t>
            </a:r>
          </a:p>
        </p:txBody>
      </p:sp>
      <p:grpSp>
        <p:nvGrpSpPr>
          <p:cNvPr id="3" name="קבוצה 2"/>
          <p:cNvGrpSpPr/>
          <p:nvPr/>
        </p:nvGrpSpPr>
        <p:grpSpPr>
          <a:xfrm>
            <a:off x="5841998" y="2744906"/>
            <a:ext cx="6349999" cy="584775"/>
            <a:chOff x="5841998" y="2744906"/>
            <a:chExt cx="6349999" cy="584775"/>
          </a:xfrm>
        </p:grpSpPr>
        <p:sp>
          <p:nvSpPr>
            <p:cNvPr id="12" name="תיבת טקסט 11">
              <a:extLst>
                <a:ext uri="{FF2B5EF4-FFF2-40B4-BE49-F238E27FC236}">
                  <a16:creationId xmlns:a16="http://schemas.microsoft.com/office/drawing/2014/main" id="{824359F1-5607-4795-846D-7A8DED67DB24}"/>
                </a:ext>
              </a:extLst>
            </p:cNvPr>
            <p:cNvSpPr txBox="1"/>
            <p:nvPr/>
          </p:nvSpPr>
          <p:spPr>
            <a:xfrm>
              <a:off x="5841998" y="2744906"/>
              <a:ext cx="6349999" cy="584775"/>
            </a:xfrm>
            <a:prstGeom prst="rect">
              <a:avLst/>
            </a:prstGeom>
            <a:ln w="12700"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>
              <a:defPPr>
                <a:defRPr lang="en-US"/>
              </a:defPPr>
              <a:lvl1pPr algn="ctr">
                <a:defRPr sz="32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r>
                <a:rPr lang="he-IL" dirty="0" smtClean="0"/>
                <a:t> מיפוי חנות</a:t>
              </a:r>
              <a:endParaRPr lang="he-IL" dirty="0"/>
            </a:p>
          </p:txBody>
        </p:sp>
        <p:pic>
          <p:nvPicPr>
            <p:cNvPr id="16" name="תמונה 15">
              <a:extLst>
                <a:ext uri="{FF2B5EF4-FFF2-40B4-BE49-F238E27FC236}">
                  <a16:creationId xmlns:a16="http://schemas.microsoft.com/office/drawing/2014/main" id="{913125F8-FF09-456E-A6A9-629069BA05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40239" y="2889153"/>
              <a:ext cx="342900" cy="342900"/>
            </a:xfrm>
            <a:prstGeom prst="rect">
              <a:avLst/>
            </a:prstGeom>
          </p:spPr>
        </p:pic>
      </p:grpSp>
      <p:grpSp>
        <p:nvGrpSpPr>
          <p:cNvPr id="4" name="קבוצה 3"/>
          <p:cNvGrpSpPr/>
          <p:nvPr/>
        </p:nvGrpSpPr>
        <p:grpSpPr>
          <a:xfrm>
            <a:off x="5842000" y="3640890"/>
            <a:ext cx="6350000" cy="523220"/>
            <a:chOff x="5842000" y="3640890"/>
            <a:chExt cx="6350000" cy="523220"/>
          </a:xfrm>
        </p:grpSpPr>
        <p:sp>
          <p:nvSpPr>
            <p:cNvPr id="11" name="תיבת טקסט 10">
              <a:extLst>
                <a:ext uri="{FF2B5EF4-FFF2-40B4-BE49-F238E27FC236}">
                  <a16:creationId xmlns:a16="http://schemas.microsoft.com/office/drawing/2014/main" id="{83489554-5449-4A08-B3EA-8A9D11ADF326}"/>
                </a:ext>
              </a:extLst>
            </p:cNvPr>
            <p:cNvSpPr txBox="1"/>
            <p:nvPr/>
          </p:nvSpPr>
          <p:spPr>
            <a:xfrm>
              <a:off x="5842000" y="3640890"/>
              <a:ext cx="6350000" cy="523220"/>
            </a:xfrm>
            <a:prstGeom prst="rect">
              <a:avLst/>
            </a:prstGeom>
            <a:ln w="12700"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>
              <a:defPPr>
                <a:defRPr lang="en-US"/>
              </a:defPPr>
              <a:lvl1pPr algn="ctr">
                <a:defRPr sz="32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rtl="1"/>
              <a:r>
                <a:rPr lang="he-IL" sz="2800" dirty="0"/>
                <a:t>מימוש אלגוריתמי </a:t>
              </a:r>
              <a:r>
                <a:rPr lang="en-US" sz="2800" dirty="0" err="1" smtClean="0"/>
                <a:t>Dijkstra</a:t>
              </a:r>
              <a:r>
                <a:rPr lang="he-IL" sz="2800" dirty="0" smtClean="0"/>
                <a:t> </a:t>
              </a:r>
              <a:r>
                <a:rPr lang="he-IL" sz="2800" dirty="0"/>
                <a:t>ו</a:t>
              </a:r>
              <a:r>
                <a:rPr lang="en-US" sz="2800" dirty="0"/>
                <a:t>TSP-</a:t>
              </a:r>
              <a:endParaRPr lang="he-IL" sz="2800" dirty="0"/>
            </a:p>
          </p:txBody>
        </p:sp>
        <p:pic>
          <p:nvPicPr>
            <p:cNvPr id="17" name="תמונה 16">
              <a:extLst>
                <a:ext uri="{FF2B5EF4-FFF2-40B4-BE49-F238E27FC236}">
                  <a16:creationId xmlns:a16="http://schemas.microsoft.com/office/drawing/2014/main" id="{9FA7F5DF-3F37-4A58-B1D9-A7E16B8BB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44594" y="3797258"/>
              <a:ext cx="342900" cy="271054"/>
            </a:xfrm>
            <a:prstGeom prst="rect">
              <a:avLst/>
            </a:prstGeom>
          </p:spPr>
        </p:pic>
      </p:grpSp>
      <p:grpSp>
        <p:nvGrpSpPr>
          <p:cNvPr id="6" name="קבוצה 5"/>
          <p:cNvGrpSpPr/>
          <p:nvPr/>
        </p:nvGrpSpPr>
        <p:grpSpPr>
          <a:xfrm>
            <a:off x="5841998" y="4698096"/>
            <a:ext cx="6350001" cy="584775"/>
            <a:chOff x="5841998" y="4698096"/>
            <a:chExt cx="6350001" cy="584775"/>
          </a:xfrm>
        </p:grpSpPr>
        <p:sp>
          <p:nvSpPr>
            <p:cNvPr id="13" name="תיבת טקסט 12">
              <a:extLst>
                <a:ext uri="{FF2B5EF4-FFF2-40B4-BE49-F238E27FC236}">
                  <a16:creationId xmlns:a16="http://schemas.microsoft.com/office/drawing/2014/main" id="{048752DF-B1E7-483D-A82D-D992750EA914}"/>
                </a:ext>
              </a:extLst>
            </p:cNvPr>
            <p:cNvSpPr txBox="1"/>
            <p:nvPr/>
          </p:nvSpPr>
          <p:spPr>
            <a:xfrm>
              <a:off x="5841998" y="4698096"/>
              <a:ext cx="6350001" cy="584775"/>
            </a:xfrm>
            <a:prstGeom prst="rect">
              <a:avLst/>
            </a:prstGeom>
            <a:ln w="12700"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>
              <a:defPPr>
                <a:defRPr lang="en-US"/>
              </a:defPPr>
              <a:lvl1pPr algn="ctr">
                <a:defRPr sz="32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r>
                <a:rPr lang="he-IL" dirty="0" smtClean="0"/>
                <a:t>פירוט מסלול</a:t>
              </a:r>
              <a:endParaRPr lang="he-IL" dirty="0"/>
            </a:p>
          </p:txBody>
        </p:sp>
        <p:pic>
          <p:nvPicPr>
            <p:cNvPr id="18" name="תמונה 17">
              <a:extLst>
                <a:ext uri="{FF2B5EF4-FFF2-40B4-BE49-F238E27FC236}">
                  <a16:creationId xmlns:a16="http://schemas.microsoft.com/office/drawing/2014/main" id="{BBFD983A-BB3F-4C79-8CA8-EFC9835FB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44594" y="4838879"/>
              <a:ext cx="342900" cy="342900"/>
            </a:xfrm>
            <a:prstGeom prst="rect">
              <a:avLst/>
            </a:prstGeom>
          </p:spPr>
        </p:pic>
      </p:grpSp>
      <p:grpSp>
        <p:nvGrpSpPr>
          <p:cNvPr id="7" name="קבוצה 6"/>
          <p:cNvGrpSpPr/>
          <p:nvPr/>
        </p:nvGrpSpPr>
        <p:grpSpPr>
          <a:xfrm>
            <a:off x="5841999" y="5630940"/>
            <a:ext cx="6350001" cy="584775"/>
            <a:chOff x="5841999" y="5630940"/>
            <a:chExt cx="6350001" cy="584775"/>
          </a:xfrm>
        </p:grpSpPr>
        <p:sp>
          <p:nvSpPr>
            <p:cNvPr id="14" name="תיבת טקסט 13">
              <a:extLst>
                <a:ext uri="{FF2B5EF4-FFF2-40B4-BE49-F238E27FC236}">
                  <a16:creationId xmlns:a16="http://schemas.microsoft.com/office/drawing/2014/main" id="{1FEEDB25-A2FF-4B2C-87B8-5C00525ED943}"/>
                </a:ext>
              </a:extLst>
            </p:cNvPr>
            <p:cNvSpPr txBox="1"/>
            <p:nvPr/>
          </p:nvSpPr>
          <p:spPr>
            <a:xfrm>
              <a:off x="5841999" y="5630940"/>
              <a:ext cx="6350001" cy="584775"/>
            </a:xfrm>
            <a:prstGeom prst="rect">
              <a:avLst/>
            </a:prstGeom>
            <a:ln w="12700"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>
              <a:defPPr>
                <a:defRPr lang="en-US"/>
              </a:defPPr>
              <a:lvl1pPr algn="ctr">
                <a:defRPr sz="32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r>
                <a:rPr lang="he-IL" dirty="0"/>
                <a:t>הצגת החנות</a:t>
              </a:r>
            </a:p>
          </p:txBody>
        </p:sp>
        <p:pic>
          <p:nvPicPr>
            <p:cNvPr id="19" name="תמונה 18">
              <a:extLst>
                <a:ext uri="{FF2B5EF4-FFF2-40B4-BE49-F238E27FC236}">
                  <a16:creationId xmlns:a16="http://schemas.microsoft.com/office/drawing/2014/main" id="{672B1258-A7CB-4533-B61F-A5515D637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98332" y="5732099"/>
              <a:ext cx="342900" cy="342900"/>
            </a:xfrm>
            <a:prstGeom prst="rect">
              <a:avLst/>
            </a:prstGeom>
          </p:spPr>
        </p:pic>
      </p:grpSp>
      <p:grpSp>
        <p:nvGrpSpPr>
          <p:cNvPr id="2" name="קבוצה 1"/>
          <p:cNvGrpSpPr/>
          <p:nvPr/>
        </p:nvGrpSpPr>
        <p:grpSpPr>
          <a:xfrm>
            <a:off x="5842001" y="1850225"/>
            <a:ext cx="6349999" cy="584775"/>
            <a:chOff x="5842001" y="1850225"/>
            <a:chExt cx="6349999" cy="584775"/>
          </a:xfrm>
        </p:grpSpPr>
        <p:sp>
          <p:nvSpPr>
            <p:cNvPr id="28" name="תיבת טקסט 27">
              <a:extLst>
                <a:ext uri="{FF2B5EF4-FFF2-40B4-BE49-F238E27FC236}">
                  <a16:creationId xmlns:a16="http://schemas.microsoft.com/office/drawing/2014/main" id="{15D47BC8-60C6-4EE9-9981-502AAC91E442}"/>
                </a:ext>
              </a:extLst>
            </p:cNvPr>
            <p:cNvSpPr txBox="1"/>
            <p:nvPr/>
          </p:nvSpPr>
          <p:spPr>
            <a:xfrm>
              <a:off x="5842001" y="1850225"/>
              <a:ext cx="6349999" cy="584775"/>
            </a:xfrm>
            <a:prstGeom prst="rect">
              <a:avLst/>
            </a:prstGeom>
            <a:ln w="12700"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>
              <a:defPPr>
                <a:defRPr lang="en-US"/>
              </a:defPPr>
              <a:lvl1pPr algn="ctr">
                <a:defRPr sz="320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r>
                <a:rPr lang="he-IL" dirty="0" smtClean="0"/>
                <a:t>קיבוץ מוצרים</a:t>
              </a:r>
              <a:endParaRPr lang="he-IL" dirty="0"/>
            </a:p>
          </p:txBody>
        </p:sp>
        <p:pic>
          <p:nvPicPr>
            <p:cNvPr id="29" name="תמונה 28">
              <a:extLst>
                <a:ext uri="{FF2B5EF4-FFF2-40B4-BE49-F238E27FC236}">
                  <a16:creationId xmlns:a16="http://schemas.microsoft.com/office/drawing/2014/main" id="{9FE75133-5E6D-4D86-9FEC-1CF4FAB75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66359" y="2029663"/>
              <a:ext cx="342900" cy="3429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1710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196"/>
    </mc:Choice>
    <mc:Fallback xmlns="">
      <p:transition spd="slow" advTm="185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מציין מיקום תוכן 2"/>
          <p:cNvSpPr txBox="1">
            <a:spLocks/>
          </p:cNvSpPr>
          <p:nvPr/>
        </p:nvSpPr>
        <p:spPr>
          <a:xfrm>
            <a:off x="-156029" y="3421996"/>
            <a:ext cx="10515600" cy="13786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e-IL" sz="3300" b="1" dirty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למעשה: </a:t>
            </a:r>
          </a:p>
          <a:p>
            <a:pPr marL="0" indent="0">
              <a:buNone/>
            </a:pPr>
            <a:r>
              <a:rPr lang="he-IL" sz="3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מקבלים מבעל החנות ציור </a:t>
            </a:r>
            <a:r>
              <a:rPr lang="he-IL" sz="33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סכמטי</a:t>
            </a:r>
            <a:r>
              <a:rPr lang="he-IL" sz="3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של החנות. כולל קירות, סטנדים, מדפים, נקודות גישה וקשתות</a:t>
            </a:r>
          </a:p>
          <a:p>
            <a:endParaRPr lang="he-IL" dirty="0"/>
          </a:p>
        </p:txBody>
      </p:sp>
      <p:sp>
        <p:nvSpPr>
          <p:cNvPr id="27" name="מציין מיקום תוכן 2"/>
          <p:cNvSpPr txBox="1">
            <a:spLocks/>
          </p:cNvSpPr>
          <p:nvPr/>
        </p:nvSpPr>
        <p:spPr>
          <a:xfrm>
            <a:off x="1694542" y="5318570"/>
            <a:ext cx="10515600" cy="9434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e-IL" b="1" dirty="0" smtClean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ביצוע: </a:t>
            </a:r>
          </a:p>
          <a:p>
            <a:pPr marL="0" indent="0">
              <a:buNone/>
            </a:pPr>
            <a:r>
              <a:rPr lang="he-IL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ייצוג חנות כגרף באמצעות נקודות גישה וקשתות</a:t>
            </a:r>
          </a:p>
          <a:p>
            <a:endParaRPr lang="he-IL" dirty="0"/>
          </a:p>
        </p:txBody>
      </p:sp>
      <p:sp>
        <p:nvSpPr>
          <p:cNvPr id="31" name="מציין מיקום תוכן 2"/>
          <p:cNvSpPr txBox="1">
            <a:spLocks/>
          </p:cNvSpPr>
          <p:nvPr/>
        </p:nvSpPr>
        <p:spPr>
          <a:xfrm>
            <a:off x="1676400" y="1762957"/>
            <a:ext cx="10515600" cy="10945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e-IL" b="1" dirty="0" smtClean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האתגר: </a:t>
            </a:r>
          </a:p>
          <a:p>
            <a:pPr marL="0" indent="0">
              <a:buNone/>
            </a:pPr>
            <a:r>
              <a:rPr lang="he-IL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החלטה אלו נתונים נדרשים למציאת מרחקים וכיצד לאחסנם.</a:t>
            </a:r>
          </a:p>
          <a:p>
            <a:endParaRPr lang="he-IL" dirty="0"/>
          </a:p>
        </p:txBody>
      </p:sp>
      <p:grpSp>
        <p:nvGrpSpPr>
          <p:cNvPr id="3" name="קבוצה 2"/>
          <p:cNvGrpSpPr/>
          <p:nvPr/>
        </p:nvGrpSpPr>
        <p:grpSpPr>
          <a:xfrm>
            <a:off x="0" y="376151"/>
            <a:ext cx="12192000" cy="584775"/>
            <a:chOff x="0" y="376151"/>
            <a:chExt cx="12192000" cy="584775"/>
          </a:xfrm>
        </p:grpSpPr>
        <p:sp>
          <p:nvSpPr>
            <p:cNvPr id="20" name="תיבת טקסט 5">
              <a:extLst>
                <a:ext uri="{FF2B5EF4-FFF2-40B4-BE49-F238E27FC236}">
                  <a16:creationId xmlns:a16="http://schemas.microsoft.com/office/drawing/2014/main" id="{F6B63F78-3939-48DF-B5F6-78F99AF2561D}"/>
                </a:ext>
              </a:extLst>
            </p:cNvPr>
            <p:cNvSpPr txBox="1"/>
            <p:nvPr/>
          </p:nvSpPr>
          <p:spPr>
            <a:xfrm>
              <a:off x="0" y="376151"/>
              <a:ext cx="12192000" cy="584775"/>
            </a:xfrm>
            <a:prstGeom prst="rect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/>
              <a:r>
                <a:rPr lang="he-IL" sz="3200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מיפוי חנות</a:t>
              </a:r>
              <a:endParaRPr lang="he-IL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" name="מלבן 1"/>
            <p:cNvSpPr/>
            <p:nvPr/>
          </p:nvSpPr>
          <p:spPr>
            <a:xfrm>
              <a:off x="11352892" y="450823"/>
              <a:ext cx="566057" cy="4354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he-IL" sz="28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1.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7232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196"/>
    </mc:Choice>
    <mc:Fallback xmlns="">
      <p:transition spd="slow" advTm="185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מציין מיקום תוכן 2"/>
          <p:cNvSpPr txBox="1">
            <a:spLocks/>
          </p:cNvSpPr>
          <p:nvPr/>
        </p:nvSpPr>
        <p:spPr>
          <a:xfrm>
            <a:off x="1676400" y="2114551"/>
            <a:ext cx="10515600" cy="111007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במקום שכל מוצר יהווה יעד נפרד - כל כמה מוצרים יחד מהווים יעד אחד. </a:t>
            </a:r>
          </a:p>
        </p:txBody>
      </p:sp>
      <p:grpSp>
        <p:nvGrpSpPr>
          <p:cNvPr id="3" name="קבוצה 2"/>
          <p:cNvGrpSpPr/>
          <p:nvPr/>
        </p:nvGrpSpPr>
        <p:grpSpPr>
          <a:xfrm>
            <a:off x="18142" y="355108"/>
            <a:ext cx="12192000" cy="646331"/>
            <a:chOff x="18142" y="355108"/>
            <a:chExt cx="12192000" cy="646331"/>
          </a:xfrm>
        </p:grpSpPr>
        <p:sp>
          <p:nvSpPr>
            <p:cNvPr id="20" name="תיבת טקסט 5">
              <a:extLst>
                <a:ext uri="{FF2B5EF4-FFF2-40B4-BE49-F238E27FC236}">
                  <a16:creationId xmlns:a16="http://schemas.microsoft.com/office/drawing/2014/main" id="{F6B63F78-3939-48DF-B5F6-78F99AF2561D}"/>
                </a:ext>
              </a:extLst>
            </p:cNvPr>
            <p:cNvSpPr txBox="1"/>
            <p:nvPr/>
          </p:nvSpPr>
          <p:spPr>
            <a:xfrm>
              <a:off x="18142" y="355108"/>
              <a:ext cx="12192000" cy="646331"/>
            </a:xfrm>
            <a:prstGeom prst="rect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/>
              <a:r>
                <a:rPr lang="he-IL" sz="36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צמצום יעדים </a:t>
              </a:r>
              <a:r>
                <a:rPr lang="he-IL" sz="32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לאזורים בלבד</a:t>
              </a:r>
              <a:endParaRPr lang="he-IL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" name="מלבן 1"/>
            <p:cNvSpPr/>
            <p:nvPr/>
          </p:nvSpPr>
          <p:spPr>
            <a:xfrm>
              <a:off x="11352892" y="450823"/>
              <a:ext cx="566057" cy="4354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he-IL" sz="2800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2.</a:t>
              </a:r>
              <a:endParaRPr lang="he-IL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7" name="מציין מיקום תוכן 2"/>
          <p:cNvSpPr txBox="1">
            <a:spLocks/>
          </p:cNvSpPr>
          <p:nvPr/>
        </p:nvSpPr>
        <p:spPr>
          <a:xfrm>
            <a:off x="0" y="3920302"/>
            <a:ext cx="10515600" cy="10183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e-IL" b="1" dirty="0" smtClean="0">
                <a:solidFill>
                  <a:schemeClr val="accent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המטרה:</a:t>
            </a:r>
          </a:p>
          <a:p>
            <a:pPr marL="0" indent="0">
              <a:buNone/>
            </a:pPr>
            <a:r>
              <a:rPr lang="he-IL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להקטין </a:t>
            </a: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גודל קלט של פונקציית ה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TSP</a:t>
            </a:r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625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196"/>
    </mc:Choice>
    <mc:Fallback xmlns="">
      <p:transition spd="slow" advTm="185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מציין מיקום תוכן 2"/>
          <p:cNvSpPr txBox="1">
            <a:spLocks/>
          </p:cNvSpPr>
          <p:nvPr/>
        </p:nvSpPr>
        <p:spPr>
          <a:xfrm>
            <a:off x="0" y="3098146"/>
            <a:ext cx="6572250" cy="25787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he-IL" sz="330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r>
              <a:rPr lang="he-IL" sz="33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נחשב מרחקים בין המוצרים המקובצים- אזורים ונבנה מטריצת מרחקים- </a:t>
            </a:r>
          </a:p>
          <a:p>
            <a:pPr marL="0" indent="0">
              <a:buNone/>
            </a:pPr>
            <a:r>
              <a:rPr lang="he-IL" sz="33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כדי להפעיל פונקציית </a:t>
            </a:r>
            <a:r>
              <a:rPr lang="en-US" sz="33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TSP</a:t>
            </a:r>
            <a:endParaRPr lang="he-IL" sz="33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" name="קבוצה 3"/>
          <p:cNvGrpSpPr/>
          <p:nvPr/>
        </p:nvGrpSpPr>
        <p:grpSpPr>
          <a:xfrm>
            <a:off x="0" y="376151"/>
            <a:ext cx="12192000" cy="584775"/>
            <a:chOff x="0" y="376151"/>
            <a:chExt cx="12192000" cy="584775"/>
          </a:xfrm>
        </p:grpSpPr>
        <p:sp>
          <p:nvSpPr>
            <p:cNvPr id="20" name="תיבת טקסט 5">
              <a:extLst>
                <a:ext uri="{FF2B5EF4-FFF2-40B4-BE49-F238E27FC236}">
                  <a16:creationId xmlns:a16="http://schemas.microsoft.com/office/drawing/2014/main" id="{F6B63F78-3939-48DF-B5F6-78F99AF2561D}"/>
                </a:ext>
              </a:extLst>
            </p:cNvPr>
            <p:cNvSpPr txBox="1"/>
            <p:nvPr/>
          </p:nvSpPr>
          <p:spPr>
            <a:xfrm>
              <a:off x="0" y="376151"/>
              <a:ext cx="12192000" cy="584775"/>
            </a:xfrm>
            <a:prstGeom prst="rect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/>
              <a:r>
                <a:rPr lang="he-IL" sz="32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מטריצת </a:t>
              </a:r>
              <a:r>
                <a:rPr lang="he-IL" sz="3200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מרחקים</a:t>
              </a:r>
              <a:endParaRPr lang="he-IL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" name="מלבן 1"/>
            <p:cNvSpPr/>
            <p:nvPr/>
          </p:nvSpPr>
          <p:spPr>
            <a:xfrm>
              <a:off x="11352892" y="450823"/>
              <a:ext cx="566057" cy="4354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he-IL" sz="2800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he-IL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3" name="תמונה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56" t="69167" r="7813" b="-556"/>
          <a:stretch/>
        </p:blipFill>
        <p:spPr>
          <a:xfrm>
            <a:off x="8286750" y="1676400"/>
            <a:ext cx="3905250" cy="21526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8702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196"/>
    </mc:Choice>
    <mc:Fallback xmlns="">
      <p:transition spd="slow" advTm="185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מציין מיקום תוכן 2"/>
          <p:cNvSpPr txBox="1">
            <a:spLocks/>
          </p:cNvSpPr>
          <p:nvPr/>
        </p:nvSpPr>
        <p:spPr>
          <a:xfrm>
            <a:off x="1428750" y="4131233"/>
            <a:ext cx="6862763" cy="14251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he-IL" b="1" dirty="0" smtClean="0"/>
          </a:p>
          <a:p>
            <a:pPr marL="0" indent="0" algn="ctr">
              <a:buNone/>
            </a:pPr>
            <a:r>
              <a:rPr lang="he-IL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לקוד </a:t>
            </a: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תכנותי יעיל בהתאם לנתונים</a:t>
            </a:r>
          </a:p>
        </p:txBody>
      </p:sp>
      <p:grpSp>
        <p:nvGrpSpPr>
          <p:cNvPr id="6" name="קבוצה 5"/>
          <p:cNvGrpSpPr/>
          <p:nvPr/>
        </p:nvGrpSpPr>
        <p:grpSpPr>
          <a:xfrm>
            <a:off x="0" y="376151"/>
            <a:ext cx="12192000" cy="584775"/>
            <a:chOff x="0" y="376151"/>
            <a:chExt cx="12192000" cy="584775"/>
          </a:xfrm>
        </p:grpSpPr>
        <p:sp>
          <p:nvSpPr>
            <p:cNvPr id="20" name="תיבת טקסט 5">
              <a:extLst>
                <a:ext uri="{FF2B5EF4-FFF2-40B4-BE49-F238E27FC236}">
                  <a16:creationId xmlns:a16="http://schemas.microsoft.com/office/drawing/2014/main" id="{F6B63F78-3939-48DF-B5F6-78F99AF2561D}"/>
                </a:ext>
              </a:extLst>
            </p:cNvPr>
            <p:cNvSpPr txBox="1"/>
            <p:nvPr/>
          </p:nvSpPr>
          <p:spPr>
            <a:xfrm>
              <a:off x="0" y="376151"/>
              <a:ext cx="12192000" cy="584775"/>
            </a:xfrm>
            <a:prstGeom prst="rect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1">
              <a:spAutoFit/>
            </a:bodyPr>
            <a:lstStyle/>
            <a:p>
              <a:pPr algn="ctr" rtl="1"/>
              <a:r>
                <a:rPr lang="he-IL" sz="32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מימוש אלגוריתמי </a:t>
              </a:r>
              <a:r>
                <a:rPr lang="en-US" sz="32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DIJKSTRA</a:t>
              </a:r>
              <a:r>
                <a:rPr lang="he-IL" sz="32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ו</a:t>
              </a:r>
              <a:r>
                <a:rPr lang="en-US" sz="32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TSP-</a:t>
              </a:r>
              <a:endParaRPr lang="he-IL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" name="מלבן 1"/>
            <p:cNvSpPr/>
            <p:nvPr/>
          </p:nvSpPr>
          <p:spPr>
            <a:xfrm>
              <a:off x="11352892" y="450823"/>
              <a:ext cx="566057" cy="4354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he-IL" sz="2800" dirty="0" smtClean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4.</a:t>
              </a:r>
              <a:endParaRPr lang="he-IL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5" name="הסבר חץ למטה 4"/>
          <p:cNvSpPr/>
          <p:nvPr/>
        </p:nvSpPr>
        <p:spPr>
          <a:xfrm flipH="1">
            <a:off x="4262436" y="1747707"/>
            <a:ext cx="6862763" cy="2019147"/>
          </a:xfrm>
          <a:prstGeom prst="downArrowCallou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28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מפסאו</a:t>
            </a:r>
            <a:r>
              <a:rPr lang="he-IL" sz="28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-קוד, מאמרים ודרכי ביצוע</a:t>
            </a:r>
          </a:p>
        </p:txBody>
      </p:sp>
      <p:pic>
        <p:nvPicPr>
          <p:cNvPr id="10" name="תמונה 9" descr="http://media.geeksforgeeks.org/wp-content/uploads/Euler12-300x225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00137"/>
            <a:ext cx="2857500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תמונה 10" descr="https://media.geeksforgeeks.org/wp-content/cdn-uploads/Fig-11.jpg">
            <a:hlinkClick r:id="rId5"/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500" y="4131233"/>
            <a:ext cx="2857500" cy="132397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6631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196"/>
    </mc:Choice>
    <mc:Fallback xmlns="">
      <p:transition spd="slow" advTm="185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5|46.1|22|3.4|29.4|16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5|46.1|22|3.4|29.4|16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5|46.1|22|3.4|29.4|16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5|46.1|22|3.4|29.4|16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5|46.1|22|3.4|29.4|16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5|46.1|22|3.4|29.4|16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5|46.1|22|3.4|29.4|16.6"/>
</p:tagLst>
</file>

<file path=ppt/theme/theme1.xml><?xml version="1.0" encoding="utf-8"?>
<a:theme xmlns:a="http://schemas.openxmlformats.org/drawingml/2006/main" name="ערכת נושא Office">
  <a:themeElements>
    <a:clrScheme name="ערכת נושא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ערכת נושא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ערכת נושא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580</TotalTime>
  <Words>421</Words>
  <Application>Microsoft Office PowerPoint</Application>
  <PresentationFormat>מסך רחב</PresentationFormat>
  <Paragraphs>191</Paragraphs>
  <Slides>14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Tahoma</vt:lpstr>
      <vt:lpstr>Times New Roman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Ruthie</dc:creator>
  <cp:lastModifiedBy>User</cp:lastModifiedBy>
  <cp:revision>32</cp:revision>
  <dcterms:created xsi:type="dcterms:W3CDTF">2020-06-16T11:03:56Z</dcterms:created>
  <dcterms:modified xsi:type="dcterms:W3CDTF">2021-06-25T05:49:56Z</dcterms:modified>
</cp:coreProperties>
</file>

<file path=docProps/thumbnail.jpeg>
</file>